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4" r:id="rId4"/>
    <p:sldId id="265" r:id="rId5"/>
    <p:sldId id="259" r:id="rId6"/>
    <p:sldId id="260" r:id="rId7"/>
    <p:sldId id="261" r:id="rId8"/>
    <p:sldId id="266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-102" y="-4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2411-A6D9-458B-8851-56B6216B7684}" type="datetimeFigureOut">
              <a:rPr lang="en-US" smtClean="0"/>
              <a:t>8/23/2010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4CD3-008B-40B3-A99F-D56A7A6A4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2411-A6D9-458B-8851-56B6216B7684}" type="datetimeFigureOut">
              <a:rPr lang="en-US" smtClean="0"/>
              <a:t>8/23/2010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4CD3-008B-40B3-A99F-D56A7A6A4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2411-A6D9-458B-8851-56B6216B7684}" type="datetimeFigureOut">
              <a:rPr lang="en-US" smtClean="0"/>
              <a:t>8/23/2010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4CD3-008B-40B3-A99F-D56A7A6A4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2411-A6D9-458B-8851-56B6216B7684}" type="datetimeFigureOut">
              <a:rPr lang="en-US" smtClean="0"/>
              <a:t>8/23/2010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4CD3-008B-40B3-A99F-D56A7A6A4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2411-A6D9-458B-8851-56B6216B7684}" type="datetimeFigureOut">
              <a:rPr lang="en-US" smtClean="0"/>
              <a:t>8/23/2010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4CD3-008B-40B3-A99F-D56A7A6A4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2411-A6D9-458B-8851-56B6216B7684}" type="datetimeFigureOut">
              <a:rPr lang="en-US" smtClean="0"/>
              <a:t>8/23/2010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4CD3-008B-40B3-A99F-D56A7A6A4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2411-A6D9-458B-8851-56B6216B7684}" type="datetimeFigureOut">
              <a:rPr lang="en-US" smtClean="0"/>
              <a:t>8/23/2010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4CD3-008B-40B3-A99F-D56A7A6A4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2411-A6D9-458B-8851-56B6216B7684}" type="datetimeFigureOut">
              <a:rPr lang="en-US" smtClean="0"/>
              <a:t>8/23/2010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4CD3-008B-40B3-A99F-D56A7A6A4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2411-A6D9-458B-8851-56B6216B7684}" type="datetimeFigureOut">
              <a:rPr lang="en-US" smtClean="0"/>
              <a:t>8/23/2010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4CD3-008B-40B3-A99F-D56A7A6A4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2411-A6D9-458B-8851-56B6216B7684}" type="datetimeFigureOut">
              <a:rPr lang="en-US" smtClean="0"/>
              <a:t>8/23/2010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4CD3-008B-40B3-A99F-D56A7A6A4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2411-A6D9-458B-8851-56B6216B7684}" type="datetimeFigureOut">
              <a:rPr lang="en-US" smtClean="0"/>
              <a:t>8/23/2010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24CD3-008B-40B3-A99F-D56A7A6A4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32411-A6D9-458B-8851-56B6216B7684}" type="datetimeFigureOut">
              <a:rPr lang="en-US" smtClean="0"/>
              <a:t>8/23/2010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24CD3-008B-40B3-A99F-D56A7A6A47E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38400" y="4572000"/>
            <a:ext cx="2303463" cy="1838325"/>
            <a:chOff x="1392" y="2832"/>
            <a:chExt cx="1451" cy="1158"/>
          </a:xfrm>
        </p:grpSpPr>
        <p:pic>
          <p:nvPicPr>
            <p:cNvPr id="43520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92" y="2832"/>
              <a:ext cx="1451" cy="1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35204" name="Text Box 4"/>
            <p:cNvSpPr txBox="1">
              <a:spLocks noChangeArrowheads="1"/>
            </p:cNvSpPr>
            <p:nvPr/>
          </p:nvSpPr>
          <p:spPr bwMode="auto">
            <a:xfrm>
              <a:off x="2256" y="3696"/>
              <a:ext cx="47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3µm</a:t>
              </a:r>
            </a:p>
          </p:txBody>
        </p:sp>
      </p:grpSp>
      <p:pic>
        <p:nvPicPr>
          <p:cNvPr id="4352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9538"/>
            <a:ext cx="3898900" cy="296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5206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/>
              <a:t>Photonic Crystals in Nature</a:t>
            </a:r>
          </a:p>
        </p:txBody>
      </p:sp>
      <p:sp>
        <p:nvSpPr>
          <p:cNvPr id="435207" name="Text Box 7"/>
          <p:cNvSpPr txBox="1">
            <a:spLocks noChangeArrowheads="1"/>
          </p:cNvSpPr>
          <p:nvPr/>
        </p:nvSpPr>
        <p:spPr bwMode="auto">
          <a:xfrm>
            <a:off x="762000" y="4572000"/>
            <a:ext cx="1562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wing scale:</a:t>
            </a:r>
          </a:p>
        </p:txBody>
      </p:sp>
      <p:sp>
        <p:nvSpPr>
          <p:cNvPr id="435208" name="Text Box 8"/>
          <p:cNvSpPr txBox="1">
            <a:spLocks noChangeArrowheads="1"/>
          </p:cNvSpPr>
          <p:nvPr/>
        </p:nvSpPr>
        <p:spPr bwMode="auto">
          <a:xfrm>
            <a:off x="533400" y="838200"/>
            <a:ext cx="3416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i="1"/>
              <a:t>Morpho rhetenor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butterfly</a:t>
            </a:r>
            <a:endParaRPr lang="en-US" i="1"/>
          </a:p>
        </p:txBody>
      </p:sp>
      <p:sp>
        <p:nvSpPr>
          <p:cNvPr id="435209" name="Rectangle 9"/>
          <p:cNvSpPr>
            <a:spLocks noChangeArrowheads="1"/>
          </p:cNvSpPr>
          <p:nvPr/>
        </p:nvSpPr>
        <p:spPr bwMode="auto">
          <a:xfrm>
            <a:off x="152400" y="5029200"/>
            <a:ext cx="21336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/>
              <a:t>[ P. Vukosic </a:t>
            </a:r>
            <a:r>
              <a:rPr lang="en-US" sz="1800" i="1"/>
              <a:t>et al.</a:t>
            </a:r>
            <a:r>
              <a:rPr lang="en-US" sz="1800"/>
              <a:t>, </a:t>
            </a:r>
            <a:r>
              <a:rPr lang="en-US" sz="1800" i="1"/>
              <a:t>Proc. Roy. Soc: Bio. Sci.</a:t>
            </a:r>
            <a:r>
              <a:rPr lang="en-US" sz="1800"/>
              <a:t> </a:t>
            </a:r>
            <a:r>
              <a:rPr lang="en-US" sz="1800" b="1"/>
              <a:t>266</a:t>
            </a:r>
            <a:r>
              <a:rPr lang="en-US" sz="1800"/>
              <a:t>, 1403 (1999) ]</a:t>
            </a:r>
          </a:p>
        </p:txBody>
      </p:sp>
      <p:sp>
        <p:nvSpPr>
          <p:cNvPr id="435210" name="Line 10"/>
          <p:cNvSpPr>
            <a:spLocks noChangeShapeType="1"/>
          </p:cNvSpPr>
          <p:nvPr/>
        </p:nvSpPr>
        <p:spPr bwMode="auto">
          <a:xfrm flipH="1">
            <a:off x="2438400" y="3352800"/>
            <a:ext cx="381000" cy="12192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5211" name="Line 11"/>
          <p:cNvSpPr>
            <a:spLocks noChangeShapeType="1"/>
          </p:cNvSpPr>
          <p:nvPr/>
        </p:nvSpPr>
        <p:spPr bwMode="auto">
          <a:xfrm>
            <a:off x="2819400" y="3352800"/>
            <a:ext cx="1905000" cy="12192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35212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2675" y="1066800"/>
            <a:ext cx="4022725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5213" name="Text Box 13"/>
          <p:cNvSpPr txBox="1">
            <a:spLocks noChangeArrowheads="1"/>
          </p:cNvSpPr>
          <p:nvPr/>
        </p:nvSpPr>
        <p:spPr bwMode="auto">
          <a:xfrm>
            <a:off x="6019800" y="685800"/>
            <a:ext cx="2119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Peacock</a:t>
            </a:r>
            <a:r>
              <a:rPr lang="en-US"/>
              <a:t> feather</a:t>
            </a:r>
          </a:p>
        </p:txBody>
      </p:sp>
      <p:sp>
        <p:nvSpPr>
          <p:cNvPr id="435214" name="Text Box 14"/>
          <p:cNvSpPr txBox="1">
            <a:spLocks noChangeArrowheads="1"/>
          </p:cNvSpPr>
          <p:nvPr/>
        </p:nvSpPr>
        <p:spPr bwMode="auto">
          <a:xfrm>
            <a:off x="5067300" y="5972175"/>
            <a:ext cx="36957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[J. Zi </a:t>
            </a:r>
            <a:r>
              <a:rPr lang="en-US" sz="1800" i="1"/>
              <a:t>et al</a:t>
            </a:r>
            <a:r>
              <a:rPr lang="en-US" sz="1800"/>
              <a:t>, </a:t>
            </a:r>
            <a:r>
              <a:rPr lang="en-US" sz="1800" i="1"/>
              <a:t>Proc. Nat. Acad. Sci</a:t>
            </a:r>
            <a:r>
              <a:rPr lang="en-US" sz="1800"/>
              <a:t>. </a:t>
            </a:r>
            <a:r>
              <a:rPr lang="en-US" sz="1800" i="1"/>
              <a:t>USA</a:t>
            </a:r>
            <a:r>
              <a:rPr lang="en-US" sz="1800"/>
              <a:t>,</a:t>
            </a:r>
          </a:p>
          <a:p>
            <a:r>
              <a:rPr lang="en-US" sz="1800"/>
              <a:t> </a:t>
            </a:r>
            <a:r>
              <a:rPr lang="en-US" sz="1800" b="1"/>
              <a:t>100</a:t>
            </a:r>
            <a:r>
              <a:rPr lang="en-US" sz="1800"/>
              <a:t>, 12576 (2003) ]</a:t>
            </a:r>
          </a:p>
          <a:p>
            <a:r>
              <a:rPr lang="en-US" sz="1600"/>
              <a:t>[figs: Blau, </a:t>
            </a:r>
            <a:r>
              <a:rPr lang="en-US" sz="1600" i="1"/>
              <a:t>Physics Today</a:t>
            </a:r>
            <a:r>
              <a:rPr lang="en-US" sz="1600"/>
              <a:t> </a:t>
            </a:r>
            <a:r>
              <a:rPr lang="en-US" sz="1600" b="1"/>
              <a:t>57</a:t>
            </a:r>
            <a:r>
              <a:rPr lang="en-US" sz="1600"/>
              <a:t>, 18 (2004)]</a:t>
            </a:r>
            <a:endParaRPr lang="en-US" sz="1800"/>
          </a:p>
        </p:txBody>
      </p:sp>
      <p:sp>
        <p:nvSpPr>
          <p:cNvPr id="435215" name="Text Box 15"/>
          <p:cNvSpPr txBox="1">
            <a:spLocks noChangeArrowheads="1"/>
          </p:cNvSpPr>
          <p:nvPr/>
        </p:nvSpPr>
        <p:spPr bwMode="auto">
          <a:xfrm>
            <a:off x="306388" y="4122738"/>
            <a:ext cx="2687637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00">
                <a:solidFill>
                  <a:srgbClr val="000000"/>
                </a:solidFill>
                <a:latin typeface="Lucida Grande" charset="0"/>
              </a:rPr>
              <a:t>http://www.bugguy012002.com/MORPHIDAE.html</a:t>
            </a:r>
          </a:p>
        </p:txBody>
      </p:sp>
      <p:sp>
        <p:nvSpPr>
          <p:cNvPr id="435216" name="Rectangle 16"/>
          <p:cNvSpPr>
            <a:spLocks noChangeArrowheads="1"/>
          </p:cNvSpPr>
          <p:nvPr/>
        </p:nvSpPr>
        <p:spPr bwMode="auto">
          <a:xfrm>
            <a:off x="-76200" y="6445250"/>
            <a:ext cx="4953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/>
              <a:t>[ also: B. Gralak </a:t>
            </a:r>
            <a:r>
              <a:rPr lang="en-US" sz="1600" i="1"/>
              <a:t>et al.</a:t>
            </a:r>
            <a:r>
              <a:rPr lang="en-US" sz="1600"/>
              <a:t>, </a:t>
            </a:r>
            <a:r>
              <a:rPr lang="en-US" sz="1600" i="1"/>
              <a:t>Opt. Express</a:t>
            </a:r>
            <a:r>
              <a:rPr lang="en-US" sz="1600"/>
              <a:t> </a:t>
            </a:r>
            <a:r>
              <a:rPr lang="en-US" sz="1600" b="1"/>
              <a:t>9</a:t>
            </a:r>
            <a:r>
              <a:rPr lang="en-US" sz="1600"/>
              <a:t>, 567 (2001) ]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5"/>
          <p:cNvGrpSpPr>
            <a:grpSpLocks/>
          </p:cNvGrpSpPr>
          <p:nvPr/>
        </p:nvGrpSpPr>
        <p:grpSpPr bwMode="auto">
          <a:xfrm>
            <a:off x="3962400" y="2819400"/>
            <a:ext cx="4572000" cy="1447800"/>
            <a:chOff x="2544" y="768"/>
            <a:chExt cx="2880" cy="864"/>
          </a:xfrm>
        </p:grpSpPr>
        <p:sp>
          <p:nvSpPr>
            <p:cNvPr id="5" name="Rectangle 31"/>
            <p:cNvSpPr>
              <a:spLocks noChangeArrowheads="1"/>
            </p:cNvSpPr>
            <p:nvPr/>
          </p:nvSpPr>
          <p:spPr bwMode="auto">
            <a:xfrm>
              <a:off x="2544" y="768"/>
              <a:ext cx="192" cy="86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32"/>
            <p:cNvSpPr>
              <a:spLocks noChangeArrowheads="1"/>
            </p:cNvSpPr>
            <p:nvPr/>
          </p:nvSpPr>
          <p:spPr bwMode="auto">
            <a:xfrm>
              <a:off x="2736" y="768"/>
              <a:ext cx="288" cy="86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33"/>
            <p:cNvSpPr>
              <a:spLocks noChangeArrowheads="1"/>
            </p:cNvSpPr>
            <p:nvPr/>
          </p:nvSpPr>
          <p:spPr bwMode="auto">
            <a:xfrm>
              <a:off x="3024" y="768"/>
              <a:ext cx="192" cy="86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34"/>
            <p:cNvSpPr>
              <a:spLocks noChangeArrowheads="1"/>
            </p:cNvSpPr>
            <p:nvPr/>
          </p:nvSpPr>
          <p:spPr bwMode="auto">
            <a:xfrm>
              <a:off x="3216" y="768"/>
              <a:ext cx="288" cy="86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35"/>
            <p:cNvSpPr>
              <a:spLocks noChangeArrowheads="1"/>
            </p:cNvSpPr>
            <p:nvPr/>
          </p:nvSpPr>
          <p:spPr bwMode="auto">
            <a:xfrm>
              <a:off x="3504" y="768"/>
              <a:ext cx="192" cy="86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36"/>
            <p:cNvSpPr>
              <a:spLocks noChangeArrowheads="1"/>
            </p:cNvSpPr>
            <p:nvPr/>
          </p:nvSpPr>
          <p:spPr bwMode="auto">
            <a:xfrm>
              <a:off x="3696" y="768"/>
              <a:ext cx="288" cy="86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37"/>
            <p:cNvSpPr>
              <a:spLocks noChangeArrowheads="1"/>
            </p:cNvSpPr>
            <p:nvPr/>
          </p:nvSpPr>
          <p:spPr bwMode="auto">
            <a:xfrm>
              <a:off x="3984" y="768"/>
              <a:ext cx="192" cy="86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38"/>
            <p:cNvSpPr>
              <a:spLocks noChangeArrowheads="1"/>
            </p:cNvSpPr>
            <p:nvPr/>
          </p:nvSpPr>
          <p:spPr bwMode="auto">
            <a:xfrm>
              <a:off x="4176" y="768"/>
              <a:ext cx="288" cy="86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39"/>
            <p:cNvSpPr>
              <a:spLocks noChangeArrowheads="1"/>
            </p:cNvSpPr>
            <p:nvPr/>
          </p:nvSpPr>
          <p:spPr bwMode="auto">
            <a:xfrm>
              <a:off x="4464" y="768"/>
              <a:ext cx="192" cy="86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40"/>
            <p:cNvSpPr>
              <a:spLocks noChangeArrowheads="1"/>
            </p:cNvSpPr>
            <p:nvPr/>
          </p:nvSpPr>
          <p:spPr bwMode="auto">
            <a:xfrm>
              <a:off x="4656" y="768"/>
              <a:ext cx="288" cy="86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41"/>
            <p:cNvSpPr>
              <a:spLocks noChangeArrowheads="1"/>
            </p:cNvSpPr>
            <p:nvPr/>
          </p:nvSpPr>
          <p:spPr bwMode="auto">
            <a:xfrm>
              <a:off x="4944" y="768"/>
              <a:ext cx="192" cy="86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42"/>
            <p:cNvSpPr>
              <a:spLocks noChangeArrowheads="1"/>
            </p:cNvSpPr>
            <p:nvPr/>
          </p:nvSpPr>
          <p:spPr bwMode="auto">
            <a:xfrm>
              <a:off x="5136" y="768"/>
              <a:ext cx="288" cy="86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2362200" y="2133600"/>
            <a:ext cx="1600200" cy="12192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 flipV="1">
            <a:off x="2514600" y="3352800"/>
            <a:ext cx="1447800" cy="10668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362200" y="2819400"/>
            <a:ext cx="1600200" cy="53340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0800000" flipV="1">
            <a:off x="2438400" y="3352800"/>
            <a:ext cx="1524000" cy="38100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H="1">
            <a:off x="2819400" y="2209800"/>
            <a:ext cx="137160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>
            <a:off x="2933700" y="3771900"/>
            <a:ext cx="1447800" cy="60960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346854"/>
            <a:ext cx="5486400" cy="30173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6096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10668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15240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9812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4384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8956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33528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38100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42672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6096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0668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5240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9812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24384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28956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33528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38100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42672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6096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10668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15240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24384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33528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38100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42672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6096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10668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15240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19812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24384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28956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33528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38100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42672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6096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>
            <a:off x="10668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15240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19812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Oval 43"/>
          <p:cNvSpPr>
            <a:spLocks noChangeArrowheads="1"/>
          </p:cNvSpPr>
          <p:nvPr/>
        </p:nvSpPr>
        <p:spPr bwMode="auto">
          <a:xfrm>
            <a:off x="24384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33528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38100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42672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6096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10668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15240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19812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24384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28956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33528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Oval 55"/>
          <p:cNvSpPr>
            <a:spLocks noChangeArrowheads="1"/>
          </p:cNvSpPr>
          <p:nvPr/>
        </p:nvSpPr>
        <p:spPr bwMode="auto">
          <a:xfrm>
            <a:off x="38100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42672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Oval 57"/>
          <p:cNvSpPr>
            <a:spLocks noChangeArrowheads="1"/>
          </p:cNvSpPr>
          <p:nvPr/>
        </p:nvSpPr>
        <p:spPr bwMode="auto">
          <a:xfrm>
            <a:off x="47244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51816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56388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Oval 60"/>
          <p:cNvSpPr>
            <a:spLocks noChangeArrowheads="1"/>
          </p:cNvSpPr>
          <p:nvPr/>
        </p:nvSpPr>
        <p:spPr bwMode="auto">
          <a:xfrm>
            <a:off x="60960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65532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70104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74676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64"/>
          <p:cNvSpPr>
            <a:spLocks noChangeArrowheads="1"/>
          </p:cNvSpPr>
          <p:nvPr/>
        </p:nvSpPr>
        <p:spPr bwMode="auto">
          <a:xfrm>
            <a:off x="79248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8382000" y="990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47244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Oval 67"/>
          <p:cNvSpPr>
            <a:spLocks noChangeArrowheads="1"/>
          </p:cNvSpPr>
          <p:nvPr/>
        </p:nvSpPr>
        <p:spPr bwMode="auto">
          <a:xfrm>
            <a:off x="51816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Oval 68"/>
          <p:cNvSpPr>
            <a:spLocks noChangeArrowheads="1"/>
          </p:cNvSpPr>
          <p:nvPr/>
        </p:nvSpPr>
        <p:spPr bwMode="auto">
          <a:xfrm>
            <a:off x="56388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69"/>
          <p:cNvSpPr>
            <a:spLocks noChangeArrowheads="1"/>
          </p:cNvSpPr>
          <p:nvPr/>
        </p:nvSpPr>
        <p:spPr bwMode="auto">
          <a:xfrm>
            <a:off x="60960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Oval 70"/>
          <p:cNvSpPr>
            <a:spLocks noChangeArrowheads="1"/>
          </p:cNvSpPr>
          <p:nvPr/>
        </p:nvSpPr>
        <p:spPr bwMode="auto">
          <a:xfrm>
            <a:off x="65532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70104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Oval 72"/>
          <p:cNvSpPr>
            <a:spLocks noChangeArrowheads="1"/>
          </p:cNvSpPr>
          <p:nvPr/>
        </p:nvSpPr>
        <p:spPr bwMode="auto">
          <a:xfrm>
            <a:off x="74676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79248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Oval 74"/>
          <p:cNvSpPr>
            <a:spLocks noChangeArrowheads="1"/>
          </p:cNvSpPr>
          <p:nvPr/>
        </p:nvSpPr>
        <p:spPr bwMode="auto">
          <a:xfrm>
            <a:off x="8382000" y="1447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75"/>
          <p:cNvSpPr>
            <a:spLocks noChangeArrowheads="1"/>
          </p:cNvSpPr>
          <p:nvPr/>
        </p:nvSpPr>
        <p:spPr bwMode="auto">
          <a:xfrm>
            <a:off x="47244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76"/>
          <p:cNvSpPr>
            <a:spLocks noChangeArrowheads="1"/>
          </p:cNvSpPr>
          <p:nvPr/>
        </p:nvSpPr>
        <p:spPr bwMode="auto">
          <a:xfrm>
            <a:off x="51816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>
            <a:off x="56388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>
            <a:off x="60960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Oval 79"/>
          <p:cNvSpPr>
            <a:spLocks noChangeArrowheads="1"/>
          </p:cNvSpPr>
          <p:nvPr/>
        </p:nvSpPr>
        <p:spPr bwMode="auto">
          <a:xfrm>
            <a:off x="65532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80"/>
          <p:cNvSpPr>
            <a:spLocks noChangeArrowheads="1"/>
          </p:cNvSpPr>
          <p:nvPr/>
        </p:nvSpPr>
        <p:spPr bwMode="auto">
          <a:xfrm>
            <a:off x="70104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Oval 81"/>
          <p:cNvSpPr>
            <a:spLocks noChangeArrowheads="1"/>
          </p:cNvSpPr>
          <p:nvPr/>
        </p:nvSpPr>
        <p:spPr bwMode="auto">
          <a:xfrm>
            <a:off x="74676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79248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Oval 83"/>
          <p:cNvSpPr>
            <a:spLocks noChangeArrowheads="1"/>
          </p:cNvSpPr>
          <p:nvPr/>
        </p:nvSpPr>
        <p:spPr bwMode="auto">
          <a:xfrm>
            <a:off x="83820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Oval 84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Oval 85"/>
          <p:cNvSpPr>
            <a:spLocks noChangeArrowheads="1"/>
          </p:cNvSpPr>
          <p:nvPr/>
        </p:nvSpPr>
        <p:spPr bwMode="auto">
          <a:xfrm>
            <a:off x="51816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Oval 86"/>
          <p:cNvSpPr>
            <a:spLocks noChangeArrowheads="1"/>
          </p:cNvSpPr>
          <p:nvPr/>
        </p:nvSpPr>
        <p:spPr bwMode="auto">
          <a:xfrm>
            <a:off x="56388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Oval 87"/>
          <p:cNvSpPr>
            <a:spLocks noChangeArrowheads="1"/>
          </p:cNvSpPr>
          <p:nvPr/>
        </p:nvSpPr>
        <p:spPr bwMode="auto">
          <a:xfrm>
            <a:off x="60960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88"/>
          <p:cNvSpPr>
            <a:spLocks noChangeArrowheads="1"/>
          </p:cNvSpPr>
          <p:nvPr/>
        </p:nvSpPr>
        <p:spPr bwMode="auto">
          <a:xfrm>
            <a:off x="65532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Oval 89"/>
          <p:cNvSpPr>
            <a:spLocks noChangeArrowheads="1"/>
          </p:cNvSpPr>
          <p:nvPr/>
        </p:nvSpPr>
        <p:spPr bwMode="auto">
          <a:xfrm>
            <a:off x="70104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Oval 90"/>
          <p:cNvSpPr>
            <a:spLocks noChangeArrowheads="1"/>
          </p:cNvSpPr>
          <p:nvPr/>
        </p:nvSpPr>
        <p:spPr bwMode="auto">
          <a:xfrm>
            <a:off x="79248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Oval 91"/>
          <p:cNvSpPr>
            <a:spLocks noChangeArrowheads="1"/>
          </p:cNvSpPr>
          <p:nvPr/>
        </p:nvSpPr>
        <p:spPr bwMode="auto">
          <a:xfrm>
            <a:off x="83820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Oval 92"/>
          <p:cNvSpPr>
            <a:spLocks noChangeArrowheads="1"/>
          </p:cNvSpPr>
          <p:nvPr/>
        </p:nvSpPr>
        <p:spPr bwMode="auto">
          <a:xfrm>
            <a:off x="47244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Oval 93"/>
          <p:cNvSpPr>
            <a:spLocks noChangeArrowheads="1"/>
          </p:cNvSpPr>
          <p:nvPr/>
        </p:nvSpPr>
        <p:spPr bwMode="auto">
          <a:xfrm>
            <a:off x="51816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Oval 94"/>
          <p:cNvSpPr>
            <a:spLocks noChangeArrowheads="1"/>
          </p:cNvSpPr>
          <p:nvPr/>
        </p:nvSpPr>
        <p:spPr bwMode="auto">
          <a:xfrm>
            <a:off x="56388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Oval 95"/>
          <p:cNvSpPr>
            <a:spLocks noChangeArrowheads="1"/>
          </p:cNvSpPr>
          <p:nvPr/>
        </p:nvSpPr>
        <p:spPr bwMode="auto">
          <a:xfrm>
            <a:off x="60960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Oval 96"/>
          <p:cNvSpPr>
            <a:spLocks noChangeArrowheads="1"/>
          </p:cNvSpPr>
          <p:nvPr/>
        </p:nvSpPr>
        <p:spPr bwMode="auto">
          <a:xfrm>
            <a:off x="65532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Oval 97"/>
          <p:cNvSpPr>
            <a:spLocks noChangeArrowheads="1"/>
          </p:cNvSpPr>
          <p:nvPr/>
        </p:nvSpPr>
        <p:spPr bwMode="auto">
          <a:xfrm>
            <a:off x="70104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Oval 98"/>
          <p:cNvSpPr>
            <a:spLocks noChangeArrowheads="1"/>
          </p:cNvSpPr>
          <p:nvPr/>
        </p:nvSpPr>
        <p:spPr bwMode="auto">
          <a:xfrm>
            <a:off x="79248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Oval 99"/>
          <p:cNvSpPr>
            <a:spLocks noChangeArrowheads="1"/>
          </p:cNvSpPr>
          <p:nvPr/>
        </p:nvSpPr>
        <p:spPr bwMode="auto">
          <a:xfrm>
            <a:off x="8382000" y="3276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Oval 100"/>
          <p:cNvSpPr>
            <a:spLocks noChangeArrowheads="1"/>
          </p:cNvSpPr>
          <p:nvPr/>
        </p:nvSpPr>
        <p:spPr bwMode="auto">
          <a:xfrm>
            <a:off x="47244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Oval 101"/>
          <p:cNvSpPr>
            <a:spLocks noChangeArrowheads="1"/>
          </p:cNvSpPr>
          <p:nvPr/>
        </p:nvSpPr>
        <p:spPr bwMode="auto">
          <a:xfrm>
            <a:off x="51816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Oval 102"/>
          <p:cNvSpPr>
            <a:spLocks noChangeArrowheads="1"/>
          </p:cNvSpPr>
          <p:nvPr/>
        </p:nvSpPr>
        <p:spPr bwMode="auto">
          <a:xfrm>
            <a:off x="56388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60960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Oval 104"/>
          <p:cNvSpPr>
            <a:spLocks noChangeArrowheads="1"/>
          </p:cNvSpPr>
          <p:nvPr/>
        </p:nvSpPr>
        <p:spPr bwMode="auto">
          <a:xfrm>
            <a:off x="65532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Oval 105"/>
          <p:cNvSpPr>
            <a:spLocks noChangeArrowheads="1"/>
          </p:cNvSpPr>
          <p:nvPr/>
        </p:nvSpPr>
        <p:spPr bwMode="auto">
          <a:xfrm>
            <a:off x="70104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Oval 106"/>
          <p:cNvSpPr>
            <a:spLocks noChangeArrowheads="1"/>
          </p:cNvSpPr>
          <p:nvPr/>
        </p:nvSpPr>
        <p:spPr bwMode="auto">
          <a:xfrm>
            <a:off x="79248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Oval 107"/>
          <p:cNvSpPr>
            <a:spLocks noChangeArrowheads="1"/>
          </p:cNvSpPr>
          <p:nvPr/>
        </p:nvSpPr>
        <p:spPr bwMode="auto">
          <a:xfrm>
            <a:off x="8382000" y="3733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Oval 108"/>
          <p:cNvSpPr>
            <a:spLocks noChangeArrowheads="1"/>
          </p:cNvSpPr>
          <p:nvPr/>
        </p:nvSpPr>
        <p:spPr bwMode="auto">
          <a:xfrm>
            <a:off x="6096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Oval 109"/>
          <p:cNvSpPr>
            <a:spLocks noChangeArrowheads="1"/>
          </p:cNvSpPr>
          <p:nvPr/>
        </p:nvSpPr>
        <p:spPr bwMode="auto">
          <a:xfrm>
            <a:off x="10668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Oval 110"/>
          <p:cNvSpPr>
            <a:spLocks noChangeArrowheads="1"/>
          </p:cNvSpPr>
          <p:nvPr/>
        </p:nvSpPr>
        <p:spPr bwMode="auto">
          <a:xfrm>
            <a:off x="15240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Oval 111"/>
          <p:cNvSpPr>
            <a:spLocks noChangeArrowheads="1"/>
          </p:cNvSpPr>
          <p:nvPr/>
        </p:nvSpPr>
        <p:spPr bwMode="auto">
          <a:xfrm>
            <a:off x="19812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Oval 112"/>
          <p:cNvSpPr>
            <a:spLocks noChangeArrowheads="1"/>
          </p:cNvSpPr>
          <p:nvPr/>
        </p:nvSpPr>
        <p:spPr bwMode="auto">
          <a:xfrm>
            <a:off x="24384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Oval 113"/>
          <p:cNvSpPr>
            <a:spLocks noChangeArrowheads="1"/>
          </p:cNvSpPr>
          <p:nvPr/>
        </p:nvSpPr>
        <p:spPr bwMode="auto">
          <a:xfrm>
            <a:off x="28956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Oval 114"/>
          <p:cNvSpPr>
            <a:spLocks noChangeArrowheads="1"/>
          </p:cNvSpPr>
          <p:nvPr/>
        </p:nvSpPr>
        <p:spPr bwMode="auto">
          <a:xfrm>
            <a:off x="33528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Oval 115"/>
          <p:cNvSpPr>
            <a:spLocks noChangeArrowheads="1"/>
          </p:cNvSpPr>
          <p:nvPr/>
        </p:nvSpPr>
        <p:spPr bwMode="auto">
          <a:xfrm>
            <a:off x="38100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Oval 116"/>
          <p:cNvSpPr>
            <a:spLocks noChangeArrowheads="1"/>
          </p:cNvSpPr>
          <p:nvPr/>
        </p:nvSpPr>
        <p:spPr bwMode="auto">
          <a:xfrm>
            <a:off x="42672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Oval 117"/>
          <p:cNvSpPr>
            <a:spLocks noChangeArrowheads="1"/>
          </p:cNvSpPr>
          <p:nvPr/>
        </p:nvSpPr>
        <p:spPr bwMode="auto">
          <a:xfrm>
            <a:off x="47244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Oval 118"/>
          <p:cNvSpPr>
            <a:spLocks noChangeArrowheads="1"/>
          </p:cNvSpPr>
          <p:nvPr/>
        </p:nvSpPr>
        <p:spPr bwMode="auto">
          <a:xfrm>
            <a:off x="51816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Oval 119"/>
          <p:cNvSpPr>
            <a:spLocks noChangeArrowheads="1"/>
          </p:cNvSpPr>
          <p:nvPr/>
        </p:nvSpPr>
        <p:spPr bwMode="auto">
          <a:xfrm>
            <a:off x="56388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Oval 120"/>
          <p:cNvSpPr>
            <a:spLocks noChangeArrowheads="1"/>
          </p:cNvSpPr>
          <p:nvPr/>
        </p:nvSpPr>
        <p:spPr bwMode="auto">
          <a:xfrm>
            <a:off x="60960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Oval 121"/>
          <p:cNvSpPr>
            <a:spLocks noChangeArrowheads="1"/>
          </p:cNvSpPr>
          <p:nvPr/>
        </p:nvSpPr>
        <p:spPr bwMode="auto">
          <a:xfrm>
            <a:off x="65532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" name="Oval 122"/>
          <p:cNvSpPr>
            <a:spLocks noChangeArrowheads="1"/>
          </p:cNvSpPr>
          <p:nvPr/>
        </p:nvSpPr>
        <p:spPr bwMode="auto">
          <a:xfrm>
            <a:off x="70104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Oval 123"/>
          <p:cNvSpPr>
            <a:spLocks noChangeArrowheads="1"/>
          </p:cNvSpPr>
          <p:nvPr/>
        </p:nvSpPr>
        <p:spPr bwMode="auto">
          <a:xfrm>
            <a:off x="74676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Oval 124"/>
          <p:cNvSpPr>
            <a:spLocks noChangeArrowheads="1"/>
          </p:cNvSpPr>
          <p:nvPr/>
        </p:nvSpPr>
        <p:spPr bwMode="auto">
          <a:xfrm>
            <a:off x="79248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Oval 125"/>
          <p:cNvSpPr>
            <a:spLocks noChangeArrowheads="1"/>
          </p:cNvSpPr>
          <p:nvPr/>
        </p:nvSpPr>
        <p:spPr bwMode="auto">
          <a:xfrm>
            <a:off x="8382000" y="533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Oval 126"/>
          <p:cNvSpPr>
            <a:spLocks noChangeArrowheads="1"/>
          </p:cNvSpPr>
          <p:nvPr/>
        </p:nvSpPr>
        <p:spPr bwMode="auto">
          <a:xfrm>
            <a:off x="6096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Oval 127"/>
          <p:cNvSpPr>
            <a:spLocks noChangeArrowheads="1"/>
          </p:cNvSpPr>
          <p:nvPr/>
        </p:nvSpPr>
        <p:spPr bwMode="auto">
          <a:xfrm>
            <a:off x="10668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Oval 128"/>
          <p:cNvSpPr>
            <a:spLocks noChangeArrowheads="1"/>
          </p:cNvSpPr>
          <p:nvPr/>
        </p:nvSpPr>
        <p:spPr bwMode="auto">
          <a:xfrm>
            <a:off x="15240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" name="Oval 129"/>
          <p:cNvSpPr>
            <a:spLocks noChangeArrowheads="1"/>
          </p:cNvSpPr>
          <p:nvPr/>
        </p:nvSpPr>
        <p:spPr bwMode="auto">
          <a:xfrm>
            <a:off x="19812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Oval 130"/>
          <p:cNvSpPr>
            <a:spLocks noChangeArrowheads="1"/>
          </p:cNvSpPr>
          <p:nvPr/>
        </p:nvSpPr>
        <p:spPr bwMode="auto">
          <a:xfrm>
            <a:off x="24384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Oval 131"/>
          <p:cNvSpPr>
            <a:spLocks noChangeArrowheads="1"/>
          </p:cNvSpPr>
          <p:nvPr/>
        </p:nvSpPr>
        <p:spPr bwMode="auto">
          <a:xfrm>
            <a:off x="28956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Oval 132"/>
          <p:cNvSpPr>
            <a:spLocks noChangeArrowheads="1"/>
          </p:cNvSpPr>
          <p:nvPr/>
        </p:nvSpPr>
        <p:spPr bwMode="auto">
          <a:xfrm>
            <a:off x="33528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Oval 133"/>
          <p:cNvSpPr>
            <a:spLocks noChangeArrowheads="1"/>
          </p:cNvSpPr>
          <p:nvPr/>
        </p:nvSpPr>
        <p:spPr bwMode="auto">
          <a:xfrm>
            <a:off x="38100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Oval 134"/>
          <p:cNvSpPr>
            <a:spLocks noChangeArrowheads="1"/>
          </p:cNvSpPr>
          <p:nvPr/>
        </p:nvSpPr>
        <p:spPr bwMode="auto">
          <a:xfrm>
            <a:off x="42672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Oval 135"/>
          <p:cNvSpPr>
            <a:spLocks noChangeArrowheads="1"/>
          </p:cNvSpPr>
          <p:nvPr/>
        </p:nvSpPr>
        <p:spPr bwMode="auto">
          <a:xfrm>
            <a:off x="47244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Oval 136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Oval 137"/>
          <p:cNvSpPr>
            <a:spLocks noChangeArrowheads="1"/>
          </p:cNvSpPr>
          <p:nvPr/>
        </p:nvSpPr>
        <p:spPr bwMode="auto">
          <a:xfrm>
            <a:off x="56388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Oval 138"/>
          <p:cNvSpPr>
            <a:spLocks noChangeArrowheads="1"/>
          </p:cNvSpPr>
          <p:nvPr/>
        </p:nvSpPr>
        <p:spPr bwMode="auto">
          <a:xfrm>
            <a:off x="60960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Oval 139"/>
          <p:cNvSpPr>
            <a:spLocks noChangeArrowheads="1"/>
          </p:cNvSpPr>
          <p:nvPr/>
        </p:nvSpPr>
        <p:spPr bwMode="auto">
          <a:xfrm>
            <a:off x="65532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Oval 140"/>
          <p:cNvSpPr>
            <a:spLocks noChangeArrowheads="1"/>
          </p:cNvSpPr>
          <p:nvPr/>
        </p:nvSpPr>
        <p:spPr bwMode="auto">
          <a:xfrm>
            <a:off x="70104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Oval 141"/>
          <p:cNvSpPr>
            <a:spLocks noChangeArrowheads="1"/>
          </p:cNvSpPr>
          <p:nvPr/>
        </p:nvSpPr>
        <p:spPr bwMode="auto">
          <a:xfrm>
            <a:off x="79248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Oval 142"/>
          <p:cNvSpPr>
            <a:spLocks noChangeArrowheads="1"/>
          </p:cNvSpPr>
          <p:nvPr/>
        </p:nvSpPr>
        <p:spPr bwMode="auto">
          <a:xfrm>
            <a:off x="8382000" y="4191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Line 143"/>
          <p:cNvSpPr>
            <a:spLocks noChangeShapeType="1"/>
          </p:cNvSpPr>
          <p:nvPr/>
        </p:nvSpPr>
        <p:spPr bwMode="auto">
          <a:xfrm>
            <a:off x="4953000" y="2514600"/>
            <a:ext cx="1828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Oval 144"/>
          <p:cNvSpPr>
            <a:spLocks noChangeArrowheads="1"/>
          </p:cNvSpPr>
          <p:nvPr/>
        </p:nvSpPr>
        <p:spPr bwMode="auto">
          <a:xfrm>
            <a:off x="7010400" y="4648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Oval 145"/>
          <p:cNvSpPr>
            <a:spLocks noChangeArrowheads="1"/>
          </p:cNvSpPr>
          <p:nvPr/>
        </p:nvSpPr>
        <p:spPr bwMode="auto">
          <a:xfrm>
            <a:off x="7924800" y="4648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Oval 146"/>
          <p:cNvSpPr>
            <a:spLocks noChangeArrowheads="1"/>
          </p:cNvSpPr>
          <p:nvPr/>
        </p:nvSpPr>
        <p:spPr bwMode="auto">
          <a:xfrm>
            <a:off x="8382000" y="4648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Oval 147"/>
          <p:cNvSpPr>
            <a:spLocks noChangeArrowheads="1"/>
          </p:cNvSpPr>
          <p:nvPr/>
        </p:nvSpPr>
        <p:spPr bwMode="auto">
          <a:xfrm>
            <a:off x="7010400" y="5105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Oval 148"/>
          <p:cNvSpPr>
            <a:spLocks noChangeArrowheads="1"/>
          </p:cNvSpPr>
          <p:nvPr/>
        </p:nvSpPr>
        <p:spPr bwMode="auto">
          <a:xfrm>
            <a:off x="7924800" y="5105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Oval 149"/>
          <p:cNvSpPr>
            <a:spLocks noChangeArrowheads="1"/>
          </p:cNvSpPr>
          <p:nvPr/>
        </p:nvSpPr>
        <p:spPr bwMode="auto">
          <a:xfrm>
            <a:off x="8382000" y="5105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Oval 150"/>
          <p:cNvSpPr>
            <a:spLocks noChangeArrowheads="1"/>
          </p:cNvSpPr>
          <p:nvPr/>
        </p:nvSpPr>
        <p:spPr bwMode="auto">
          <a:xfrm>
            <a:off x="7010400" y="5562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Oval 151"/>
          <p:cNvSpPr>
            <a:spLocks noChangeArrowheads="1"/>
          </p:cNvSpPr>
          <p:nvPr/>
        </p:nvSpPr>
        <p:spPr bwMode="auto">
          <a:xfrm>
            <a:off x="7924800" y="5562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Oval 152"/>
          <p:cNvSpPr>
            <a:spLocks noChangeArrowheads="1"/>
          </p:cNvSpPr>
          <p:nvPr/>
        </p:nvSpPr>
        <p:spPr bwMode="auto">
          <a:xfrm>
            <a:off x="8382000" y="5562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Oval 153"/>
          <p:cNvSpPr>
            <a:spLocks noChangeArrowheads="1"/>
          </p:cNvSpPr>
          <p:nvPr/>
        </p:nvSpPr>
        <p:spPr bwMode="auto">
          <a:xfrm>
            <a:off x="5181600" y="4648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Oval 154"/>
          <p:cNvSpPr>
            <a:spLocks noChangeArrowheads="1"/>
          </p:cNvSpPr>
          <p:nvPr/>
        </p:nvSpPr>
        <p:spPr bwMode="auto">
          <a:xfrm>
            <a:off x="5638800" y="4648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Oval 155"/>
          <p:cNvSpPr>
            <a:spLocks noChangeArrowheads="1"/>
          </p:cNvSpPr>
          <p:nvPr/>
        </p:nvSpPr>
        <p:spPr bwMode="auto">
          <a:xfrm>
            <a:off x="6096000" y="4648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Oval 156"/>
          <p:cNvSpPr>
            <a:spLocks noChangeArrowheads="1"/>
          </p:cNvSpPr>
          <p:nvPr/>
        </p:nvSpPr>
        <p:spPr bwMode="auto">
          <a:xfrm>
            <a:off x="6553200" y="4648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Oval 157"/>
          <p:cNvSpPr>
            <a:spLocks noChangeArrowheads="1"/>
          </p:cNvSpPr>
          <p:nvPr/>
        </p:nvSpPr>
        <p:spPr bwMode="auto">
          <a:xfrm>
            <a:off x="5181600" y="5105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Oval 158"/>
          <p:cNvSpPr>
            <a:spLocks noChangeArrowheads="1"/>
          </p:cNvSpPr>
          <p:nvPr/>
        </p:nvSpPr>
        <p:spPr bwMode="auto">
          <a:xfrm>
            <a:off x="5638800" y="5105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Oval 159"/>
          <p:cNvSpPr>
            <a:spLocks noChangeArrowheads="1"/>
          </p:cNvSpPr>
          <p:nvPr/>
        </p:nvSpPr>
        <p:spPr bwMode="auto">
          <a:xfrm>
            <a:off x="6096000" y="5105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Oval 160"/>
          <p:cNvSpPr>
            <a:spLocks noChangeArrowheads="1"/>
          </p:cNvSpPr>
          <p:nvPr/>
        </p:nvSpPr>
        <p:spPr bwMode="auto">
          <a:xfrm>
            <a:off x="6553200" y="5105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" name="Oval 161"/>
          <p:cNvSpPr>
            <a:spLocks noChangeArrowheads="1"/>
          </p:cNvSpPr>
          <p:nvPr/>
        </p:nvSpPr>
        <p:spPr bwMode="auto">
          <a:xfrm>
            <a:off x="5181600" y="5562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Oval 162"/>
          <p:cNvSpPr>
            <a:spLocks noChangeArrowheads="1"/>
          </p:cNvSpPr>
          <p:nvPr/>
        </p:nvSpPr>
        <p:spPr bwMode="auto">
          <a:xfrm>
            <a:off x="5638800" y="5562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" name="Oval 163"/>
          <p:cNvSpPr>
            <a:spLocks noChangeArrowheads="1"/>
          </p:cNvSpPr>
          <p:nvPr/>
        </p:nvSpPr>
        <p:spPr bwMode="auto">
          <a:xfrm>
            <a:off x="6096000" y="5562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Oval 164"/>
          <p:cNvSpPr>
            <a:spLocks noChangeArrowheads="1"/>
          </p:cNvSpPr>
          <p:nvPr/>
        </p:nvSpPr>
        <p:spPr bwMode="auto">
          <a:xfrm>
            <a:off x="6553200" y="5562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Oval 165"/>
          <p:cNvSpPr>
            <a:spLocks noChangeArrowheads="1"/>
          </p:cNvSpPr>
          <p:nvPr/>
        </p:nvSpPr>
        <p:spPr bwMode="auto">
          <a:xfrm>
            <a:off x="7924800" y="2362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Oval 166"/>
          <p:cNvSpPr>
            <a:spLocks noChangeArrowheads="1"/>
          </p:cNvSpPr>
          <p:nvPr/>
        </p:nvSpPr>
        <p:spPr bwMode="auto">
          <a:xfrm>
            <a:off x="8382000" y="2362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Line 167"/>
          <p:cNvSpPr>
            <a:spLocks noChangeShapeType="1"/>
          </p:cNvSpPr>
          <p:nvPr/>
        </p:nvSpPr>
        <p:spPr bwMode="auto">
          <a:xfrm>
            <a:off x="7543800" y="3657600"/>
            <a:ext cx="0" cy="1066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" name="Line 168"/>
          <p:cNvSpPr>
            <a:spLocks noChangeShapeType="1"/>
          </p:cNvSpPr>
          <p:nvPr/>
        </p:nvSpPr>
        <p:spPr bwMode="auto">
          <a:xfrm flipH="1">
            <a:off x="6350000" y="2286000"/>
            <a:ext cx="812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0" name="Group 169"/>
          <p:cNvGrpSpPr>
            <a:grpSpLocks/>
          </p:cNvGrpSpPr>
          <p:nvPr/>
        </p:nvGrpSpPr>
        <p:grpSpPr bwMode="auto">
          <a:xfrm>
            <a:off x="2021946" y="2373312"/>
            <a:ext cx="1300692" cy="174625"/>
            <a:chOff x="816" y="1920"/>
            <a:chExt cx="1229" cy="165"/>
          </a:xfrm>
        </p:grpSpPr>
        <p:sp>
          <p:nvSpPr>
            <p:cNvPr id="171" name="Freeform 170"/>
            <p:cNvSpPr>
              <a:spLocks/>
            </p:cNvSpPr>
            <p:nvPr/>
          </p:nvSpPr>
          <p:spPr bwMode="auto">
            <a:xfrm>
              <a:off x="1728" y="1920"/>
              <a:ext cx="317" cy="165"/>
            </a:xfrm>
            <a:custGeom>
              <a:avLst/>
              <a:gdLst/>
              <a:ahLst/>
              <a:cxnLst>
                <a:cxn ang="0">
                  <a:pos x="173" y="67"/>
                </a:cxn>
                <a:cxn ang="0">
                  <a:pos x="219" y="0"/>
                </a:cxn>
                <a:cxn ang="0">
                  <a:pos x="297" y="31"/>
                </a:cxn>
                <a:cxn ang="0">
                  <a:pos x="266" y="67"/>
                </a:cxn>
                <a:cxn ang="0">
                  <a:pos x="261" y="93"/>
                </a:cxn>
                <a:cxn ang="0">
                  <a:pos x="281" y="124"/>
                </a:cxn>
                <a:cxn ang="0">
                  <a:pos x="214" y="155"/>
                </a:cxn>
                <a:cxn ang="0">
                  <a:pos x="121" y="129"/>
                </a:cxn>
                <a:cxn ang="0">
                  <a:pos x="90" y="72"/>
                </a:cxn>
                <a:cxn ang="0">
                  <a:pos x="44" y="98"/>
                </a:cxn>
                <a:cxn ang="0">
                  <a:pos x="59" y="26"/>
                </a:cxn>
                <a:cxn ang="0">
                  <a:pos x="70" y="16"/>
                </a:cxn>
                <a:cxn ang="0">
                  <a:pos x="101" y="31"/>
                </a:cxn>
                <a:cxn ang="0">
                  <a:pos x="147" y="41"/>
                </a:cxn>
                <a:cxn ang="0">
                  <a:pos x="173" y="67"/>
                </a:cxn>
              </a:cxnLst>
              <a:rect l="0" t="0" r="r" b="b"/>
              <a:pathLst>
                <a:path w="317" h="165">
                  <a:moveTo>
                    <a:pt x="173" y="67"/>
                  </a:moveTo>
                  <a:cubicBezTo>
                    <a:pt x="184" y="48"/>
                    <a:pt x="200" y="12"/>
                    <a:pt x="219" y="0"/>
                  </a:cubicBezTo>
                  <a:cubicBezTo>
                    <a:pt x="275" y="5"/>
                    <a:pt x="264" y="1"/>
                    <a:pt x="297" y="31"/>
                  </a:cubicBezTo>
                  <a:cubicBezTo>
                    <a:pt x="311" y="75"/>
                    <a:pt x="317" y="60"/>
                    <a:pt x="266" y="67"/>
                  </a:cubicBezTo>
                  <a:cubicBezTo>
                    <a:pt x="264" y="75"/>
                    <a:pt x="258" y="84"/>
                    <a:pt x="261" y="93"/>
                  </a:cubicBezTo>
                  <a:cubicBezTo>
                    <a:pt x="264" y="104"/>
                    <a:pt x="281" y="124"/>
                    <a:pt x="281" y="124"/>
                  </a:cubicBezTo>
                  <a:cubicBezTo>
                    <a:pt x="264" y="165"/>
                    <a:pt x="260" y="160"/>
                    <a:pt x="214" y="155"/>
                  </a:cubicBezTo>
                  <a:cubicBezTo>
                    <a:pt x="175" y="164"/>
                    <a:pt x="145" y="160"/>
                    <a:pt x="121" y="129"/>
                  </a:cubicBezTo>
                  <a:cubicBezTo>
                    <a:pt x="116" y="96"/>
                    <a:pt x="119" y="83"/>
                    <a:pt x="90" y="72"/>
                  </a:cubicBezTo>
                  <a:cubicBezTo>
                    <a:pt x="67" y="78"/>
                    <a:pt x="64" y="91"/>
                    <a:pt x="44" y="98"/>
                  </a:cubicBezTo>
                  <a:cubicBezTo>
                    <a:pt x="0" y="84"/>
                    <a:pt x="31" y="35"/>
                    <a:pt x="59" y="26"/>
                  </a:cubicBezTo>
                  <a:cubicBezTo>
                    <a:pt x="62" y="22"/>
                    <a:pt x="65" y="16"/>
                    <a:pt x="70" y="16"/>
                  </a:cubicBezTo>
                  <a:cubicBezTo>
                    <a:pt x="91" y="12"/>
                    <a:pt x="87" y="23"/>
                    <a:pt x="101" y="31"/>
                  </a:cubicBezTo>
                  <a:cubicBezTo>
                    <a:pt x="111" y="36"/>
                    <a:pt x="139" y="39"/>
                    <a:pt x="147" y="41"/>
                  </a:cubicBezTo>
                  <a:cubicBezTo>
                    <a:pt x="152" y="57"/>
                    <a:pt x="154" y="67"/>
                    <a:pt x="173" y="67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Line 171"/>
            <p:cNvSpPr>
              <a:spLocks noChangeShapeType="1"/>
            </p:cNvSpPr>
            <p:nvPr/>
          </p:nvSpPr>
          <p:spPr bwMode="auto">
            <a:xfrm flipH="1">
              <a:off x="816" y="2016"/>
              <a:ext cx="76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3" name="Group 172"/>
          <p:cNvGrpSpPr>
            <a:grpSpLocks/>
          </p:cNvGrpSpPr>
          <p:nvPr/>
        </p:nvGrpSpPr>
        <p:grpSpPr bwMode="auto">
          <a:xfrm>
            <a:off x="3251200" y="3098800"/>
            <a:ext cx="406400" cy="711200"/>
            <a:chOff x="1872" y="2208"/>
            <a:chExt cx="384" cy="672"/>
          </a:xfrm>
        </p:grpSpPr>
        <p:sp>
          <p:nvSpPr>
            <p:cNvPr id="174" name="Line 173"/>
            <p:cNvSpPr>
              <a:spLocks noChangeShapeType="1"/>
            </p:cNvSpPr>
            <p:nvPr/>
          </p:nvSpPr>
          <p:spPr bwMode="auto">
            <a:xfrm>
              <a:off x="1944" y="2208"/>
              <a:ext cx="24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5" name="Group 174"/>
            <p:cNvGrpSpPr>
              <a:grpSpLocks/>
            </p:cNvGrpSpPr>
            <p:nvPr/>
          </p:nvGrpSpPr>
          <p:grpSpPr bwMode="auto">
            <a:xfrm>
              <a:off x="1872" y="2304"/>
              <a:ext cx="384" cy="384"/>
              <a:chOff x="3312" y="2496"/>
              <a:chExt cx="384" cy="384"/>
            </a:xfrm>
          </p:grpSpPr>
          <p:sp>
            <p:nvSpPr>
              <p:cNvPr id="176" name="Line 175"/>
              <p:cNvSpPr>
                <a:spLocks noChangeShapeType="1"/>
              </p:cNvSpPr>
              <p:nvPr/>
            </p:nvSpPr>
            <p:spPr bwMode="auto">
              <a:xfrm flipH="1"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Line 176"/>
              <p:cNvSpPr>
                <a:spLocks noChangeShapeType="1"/>
              </p:cNvSpPr>
              <p:nvPr/>
            </p:nvSpPr>
            <p:spPr bwMode="auto">
              <a:xfrm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78" name="Group 177"/>
          <p:cNvGrpSpPr>
            <a:grpSpLocks/>
          </p:cNvGrpSpPr>
          <p:nvPr/>
        </p:nvGrpSpPr>
        <p:grpSpPr bwMode="auto">
          <a:xfrm>
            <a:off x="7823200" y="1066800"/>
            <a:ext cx="406400" cy="1066800"/>
            <a:chOff x="4752" y="816"/>
            <a:chExt cx="384" cy="1008"/>
          </a:xfrm>
        </p:grpSpPr>
        <p:sp>
          <p:nvSpPr>
            <p:cNvPr id="179" name="Line 178"/>
            <p:cNvSpPr>
              <a:spLocks noChangeShapeType="1"/>
            </p:cNvSpPr>
            <p:nvPr/>
          </p:nvSpPr>
          <p:spPr bwMode="auto">
            <a:xfrm flipV="1">
              <a:off x="4752" y="816"/>
              <a:ext cx="336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0" name="Group 179"/>
            <p:cNvGrpSpPr>
              <a:grpSpLocks/>
            </p:cNvGrpSpPr>
            <p:nvPr/>
          </p:nvGrpSpPr>
          <p:grpSpPr bwMode="auto">
            <a:xfrm>
              <a:off x="4752" y="1152"/>
              <a:ext cx="384" cy="384"/>
              <a:chOff x="3312" y="2496"/>
              <a:chExt cx="384" cy="384"/>
            </a:xfrm>
          </p:grpSpPr>
          <p:sp>
            <p:nvSpPr>
              <p:cNvPr id="181" name="Line 180"/>
              <p:cNvSpPr>
                <a:spLocks noChangeShapeType="1"/>
              </p:cNvSpPr>
              <p:nvPr/>
            </p:nvSpPr>
            <p:spPr bwMode="auto">
              <a:xfrm flipH="1"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2" name="Line 181"/>
              <p:cNvSpPr>
                <a:spLocks noChangeShapeType="1"/>
              </p:cNvSpPr>
              <p:nvPr/>
            </p:nvSpPr>
            <p:spPr bwMode="auto">
              <a:xfrm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loki\My Documents\My Notebook\EMag\PhotonBandGapCrystals\crystalresonat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676400"/>
            <a:ext cx="4550452" cy="41961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Superprisms</a:t>
            </a: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2590800" y="1157288"/>
            <a:ext cx="3403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800"/>
              <a:t>[Kosaka, </a:t>
            </a:r>
            <a:r>
              <a:rPr lang="en-US" sz="1800" i="1"/>
              <a:t>PRB</a:t>
            </a:r>
            <a:r>
              <a:rPr lang="en-US" sz="1800"/>
              <a:t> </a:t>
            </a:r>
            <a:r>
              <a:rPr lang="en-US" sz="1800" b="1">
                <a:solidFill>
                  <a:srgbClr val="000000"/>
                </a:solidFill>
              </a:rPr>
              <a:t>58</a:t>
            </a:r>
            <a:r>
              <a:rPr lang="en-US" sz="1800">
                <a:solidFill>
                  <a:srgbClr val="000000"/>
                </a:solidFill>
              </a:rPr>
              <a:t>, R10096 (1998).]</a:t>
            </a:r>
          </a:p>
        </p:txBody>
      </p:sp>
      <p:sp>
        <p:nvSpPr>
          <p:cNvPr id="23565" name="Text Box 13"/>
          <p:cNvSpPr txBox="1">
            <a:spLocks noChangeArrowheads="1"/>
          </p:cNvSpPr>
          <p:nvPr/>
        </p:nvSpPr>
        <p:spPr bwMode="auto">
          <a:xfrm>
            <a:off x="1905000" y="609600"/>
            <a:ext cx="5427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/>
              <a:t>from </a:t>
            </a:r>
            <a:r>
              <a:rPr lang="en-US">
                <a:solidFill>
                  <a:schemeClr val="accent2"/>
                </a:solidFill>
              </a:rPr>
              <a:t>divergent dispersion</a:t>
            </a:r>
            <a:r>
              <a:rPr lang="en-US"/>
              <a:t> (band curvature)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43000" y="1752600"/>
            <a:ext cx="6388100" cy="4865688"/>
            <a:chOff x="1143000" y="1752600"/>
            <a:chExt cx="6388100" cy="4865688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43000" y="1752600"/>
              <a:ext cx="6388100" cy="3009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0" y="4267200"/>
              <a:ext cx="4343400" cy="235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/>
              <a:t>Negative Refraction</a:t>
            </a:r>
          </a:p>
        </p:txBody>
      </p:sp>
      <p:pic>
        <p:nvPicPr>
          <p:cNvPr id="62467" name="Picture 3" descr="&#10;nglens.PNG                                                     00018BD7AJAX                           B0407C05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371600"/>
            <a:ext cx="6096000" cy="4765675"/>
          </a:xfrm>
          <a:prstGeom prst="rect">
            <a:avLst/>
          </a:prstGeom>
          <a:noFill/>
        </p:spPr>
      </p:pic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596900" y="1524000"/>
            <a:ext cx="22574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[ Veselago, 1968</a:t>
            </a:r>
          </a:p>
          <a:p>
            <a:r>
              <a:rPr lang="en-US"/>
              <a:t>negative </a:t>
            </a:r>
            <a:r>
              <a:rPr lang="en-US">
                <a:latin typeface="Symbol" pitchFamily="18" charset="2"/>
              </a:rPr>
              <a:t>e</a:t>
            </a:r>
            <a:r>
              <a:rPr lang="en-US"/>
              <a:t>,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 ]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4876800" y="1752600"/>
            <a:ext cx="4202113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opposite</a:t>
            </a:r>
            <a:r>
              <a:rPr lang="en-US"/>
              <a:t> of ordinary lens:</a:t>
            </a:r>
          </a:p>
          <a:p>
            <a:r>
              <a:rPr lang="en-US" sz="2800"/>
              <a:t>only </a:t>
            </a:r>
            <a:r>
              <a:rPr lang="en-US" sz="2800">
                <a:solidFill>
                  <a:schemeClr val="accent2"/>
                </a:solidFill>
              </a:rPr>
              <a:t>images close objects</a:t>
            </a:r>
            <a:endParaRPr lang="en-US"/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457200" y="4953000"/>
            <a:ext cx="247332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/>
              <a:t>does </a:t>
            </a:r>
            <a:r>
              <a:rPr lang="en-US" sz="2800">
                <a:solidFill>
                  <a:srgbClr val="FF0000"/>
                </a:solidFill>
              </a:rPr>
              <a:t>not</a:t>
            </a:r>
            <a:r>
              <a:rPr lang="en-US" sz="2800"/>
              <a:t> require</a:t>
            </a:r>
          </a:p>
          <a:p>
            <a:r>
              <a:rPr lang="en-US" sz="2800">
                <a:solidFill>
                  <a:srgbClr val="FF0000"/>
                </a:solidFill>
              </a:rPr>
              <a:t>curved</a:t>
            </a:r>
            <a:r>
              <a:rPr lang="en-US" sz="2800"/>
              <a:t> lens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343525" y="5211763"/>
            <a:ext cx="30384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/>
              <a:t>can </a:t>
            </a:r>
            <a:r>
              <a:rPr lang="en-US" sz="2800">
                <a:solidFill>
                  <a:srgbClr val="FF0000"/>
                </a:solidFill>
              </a:rPr>
              <a:t>exceed</a:t>
            </a:r>
            <a:r>
              <a:rPr lang="en-US" sz="2800"/>
              <a:t> classical</a:t>
            </a:r>
          </a:p>
          <a:p>
            <a:r>
              <a:rPr lang="en-US" sz="2800">
                <a:solidFill>
                  <a:srgbClr val="FF0000"/>
                </a:solidFill>
              </a:rPr>
              <a:t>diffraction limit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9" grpId="0" autoUpdateAnimBg="0"/>
      <p:bldP spid="62470" grpId="0" autoUpdateAnimBg="0"/>
      <p:bldP spid="6247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r>
              <a:rPr lang="en-US" dirty="0" err="1" smtClean="0"/>
              <a:t>Superlens</a:t>
            </a:r>
            <a:endParaRPr lang="en-US" dirty="0"/>
          </a:p>
        </p:txBody>
      </p:sp>
      <p:pic>
        <p:nvPicPr>
          <p:cNvPr id="63491" name="Picture 1027" descr="&#10;nglens.PNG                                                     00018BD7AJAX                           B0407C05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2016125"/>
            <a:ext cx="3657600" cy="2860675"/>
          </a:xfrm>
          <a:prstGeom prst="rect">
            <a:avLst/>
          </a:prstGeom>
          <a:noFill/>
        </p:spPr>
      </p:pic>
      <p:pic>
        <p:nvPicPr>
          <p:cNvPr id="63492" name="Picture 1028" descr="superlens1.PNG                                                 00018BD7AJAX                           B0407C05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1447800"/>
            <a:ext cx="4103688" cy="4343400"/>
          </a:xfrm>
          <a:prstGeom prst="rect">
            <a:avLst/>
          </a:prstGeom>
          <a:noFill/>
        </p:spPr>
      </p:pic>
      <p:sp>
        <p:nvSpPr>
          <p:cNvPr id="63493" name="Text Box 1029"/>
          <p:cNvSpPr txBox="1">
            <a:spLocks noChangeArrowheads="1"/>
          </p:cNvSpPr>
          <p:nvPr/>
        </p:nvSpPr>
        <p:spPr bwMode="auto">
          <a:xfrm>
            <a:off x="304800" y="6080125"/>
            <a:ext cx="8475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Here, using </a:t>
            </a:r>
            <a:r>
              <a:rPr lang="en-US" i="1">
                <a:solidFill>
                  <a:srgbClr val="FF0000"/>
                </a:solidFill>
              </a:rPr>
              <a:t>positive</a:t>
            </a:r>
            <a:r>
              <a:rPr lang="en-US">
                <a:solidFill>
                  <a:srgbClr val="FF0000"/>
                </a:solidFill>
              </a:rPr>
              <a:t> effective index</a:t>
            </a:r>
            <a:r>
              <a:rPr lang="en-US"/>
              <a:t> but </a:t>
            </a:r>
            <a:r>
              <a:rPr lang="en-US">
                <a:solidFill>
                  <a:schemeClr val="accent2"/>
                </a:solidFill>
              </a:rPr>
              <a:t>negative “effective mass”…</a:t>
            </a:r>
            <a:endParaRPr lang="en-US"/>
          </a:p>
        </p:txBody>
      </p:sp>
      <p:sp>
        <p:nvSpPr>
          <p:cNvPr id="63495" name="Text Box 1031"/>
          <p:cNvSpPr txBox="1">
            <a:spLocks noChangeArrowheads="1"/>
          </p:cNvSpPr>
          <p:nvPr/>
        </p:nvSpPr>
        <p:spPr bwMode="auto">
          <a:xfrm>
            <a:off x="2476500" y="990600"/>
            <a:ext cx="3619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[ Luo </a:t>
            </a:r>
            <a:r>
              <a:rPr lang="en-US" sz="1800" i="1"/>
              <a:t>et al</a:t>
            </a:r>
            <a:r>
              <a:rPr lang="en-US" sz="1800"/>
              <a:t>, </a:t>
            </a:r>
            <a:r>
              <a:rPr lang="en-US" sz="1800" i="1"/>
              <a:t>PRB</a:t>
            </a:r>
            <a:r>
              <a:rPr lang="en-US" sz="1800"/>
              <a:t> </a:t>
            </a:r>
            <a:r>
              <a:rPr lang="en-US" sz="1800" b="1"/>
              <a:t>68</a:t>
            </a:r>
            <a:r>
              <a:rPr lang="en-US" sz="1800"/>
              <a:t>, 045115 (2003). ]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Crystal Fiber</a:t>
            </a:r>
            <a:endParaRPr lang="en-US" dirty="0"/>
          </a:p>
        </p:txBody>
      </p:sp>
      <p:pic>
        <p:nvPicPr>
          <p:cNvPr id="3074" name="Picture 2" descr="C:\Documents and Settings\loki\My Documents\My Notebook\EMag\PhotonBandGapCrystals\crystalfiber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209800"/>
            <a:ext cx="4656137" cy="36922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Cloaking</a:t>
            </a:r>
            <a:endParaRPr lang="en-US" dirty="0"/>
          </a:p>
        </p:txBody>
      </p:sp>
      <p:pic>
        <p:nvPicPr>
          <p:cNvPr id="4098" name="Picture 2" descr="C:\Documents and Settings\loki\My Documents\My Notebook\EMag\PhotonBandGapCrystals\optical cloa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514600"/>
            <a:ext cx="5699512" cy="304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0C0C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175</Words>
  <Application>Microsoft Office PowerPoint</Application>
  <PresentationFormat>On-screen Show (4:3)</PresentationFormat>
  <Paragraphs>28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Photonic Crystals in Nature</vt:lpstr>
      <vt:lpstr>Slide 2</vt:lpstr>
      <vt:lpstr>Slide 3</vt:lpstr>
      <vt:lpstr>Slide 4</vt:lpstr>
      <vt:lpstr>Superprisms</vt:lpstr>
      <vt:lpstr>Negative Refraction</vt:lpstr>
      <vt:lpstr>Superlens</vt:lpstr>
      <vt:lpstr>Crystal Fiber</vt:lpstr>
      <vt:lpstr>Optical Cloaking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nrh</dc:creator>
  <cp:lastModifiedBy>nrh</cp:lastModifiedBy>
  <cp:revision>3</cp:revision>
  <dcterms:created xsi:type="dcterms:W3CDTF">2010-08-23T15:47:56Z</dcterms:created>
  <dcterms:modified xsi:type="dcterms:W3CDTF">2010-08-23T16:12:41Z</dcterms:modified>
</cp:coreProperties>
</file>